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9" r:id="rId2"/>
    <p:sldId id="311" r:id="rId3"/>
    <p:sldId id="286" r:id="rId4"/>
    <p:sldId id="260" r:id="rId5"/>
    <p:sldId id="263" r:id="rId6"/>
    <p:sldId id="270" r:id="rId7"/>
    <p:sldId id="299" r:id="rId8"/>
    <p:sldId id="258" r:id="rId9"/>
    <p:sldId id="259" r:id="rId10"/>
    <p:sldId id="289" r:id="rId11"/>
    <p:sldId id="300" r:id="rId12"/>
    <p:sldId id="287" r:id="rId13"/>
    <p:sldId id="288" r:id="rId14"/>
    <p:sldId id="271" r:id="rId15"/>
    <p:sldId id="273" r:id="rId16"/>
    <p:sldId id="274" r:id="rId17"/>
    <p:sldId id="306" r:id="rId18"/>
    <p:sldId id="275" r:id="rId19"/>
    <p:sldId id="302" r:id="rId20"/>
    <p:sldId id="291" r:id="rId21"/>
    <p:sldId id="276" r:id="rId22"/>
    <p:sldId id="294" r:id="rId23"/>
    <p:sldId id="277" r:id="rId24"/>
    <p:sldId id="303" r:id="rId25"/>
    <p:sldId id="293" r:id="rId26"/>
    <p:sldId id="292" r:id="rId27"/>
    <p:sldId id="297" r:id="rId28"/>
    <p:sldId id="281" r:id="rId29"/>
    <p:sldId id="285" r:id="rId30"/>
    <p:sldId id="283" r:id="rId31"/>
    <p:sldId id="278" r:id="rId32"/>
    <p:sldId id="295" r:id="rId33"/>
    <p:sldId id="308" r:id="rId34"/>
    <p:sldId id="307" r:id="rId35"/>
    <p:sldId id="296" r:id="rId36"/>
    <p:sldId id="279" r:id="rId37"/>
    <p:sldId id="280" r:id="rId38"/>
    <p:sldId id="305" r:id="rId39"/>
    <p:sldId id="304" r:id="rId40"/>
    <p:sldId id="298" r:id="rId41"/>
    <p:sldId id="309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50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29642" cy="5654692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800" b="1" dirty="0" smtClean="0"/>
              <a:t>Отчет о работе </a:t>
            </a:r>
            <a:br>
              <a:rPr lang="ru-RU" sz="4800" b="1" dirty="0" smtClean="0"/>
            </a:br>
            <a:r>
              <a:rPr lang="ru-RU" sz="4800" b="1" dirty="0" smtClean="0"/>
              <a:t>первичной профсоюзной организации</a:t>
            </a: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b="1" dirty="0" smtClean="0"/>
              <a:t>МАУ ДО ЦДТТ №5</a:t>
            </a:r>
            <a:r>
              <a:rPr lang="ru-RU" sz="4800" dirty="0" smtClean="0"/>
              <a:t/>
            </a:r>
            <a:br>
              <a:rPr lang="ru-RU" sz="4800" dirty="0" smtClean="0"/>
            </a:br>
            <a:endParaRPr lang="ru-RU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072494" cy="6357958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/>
              <a:t>В 2017 году в Территориальном Соглашении между Исполнительным комитетом города Набережные Челны и городской профсоюзной организацией впервые появился пункт, который определяет распространение повышенного уровня мер социальной поддержки, только членам профсоюза </a:t>
            </a:r>
            <a:endParaRPr lang="ru-RU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285728"/>
            <a:ext cx="7901014" cy="602363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правовая защита;</a:t>
            </a:r>
          </a:p>
          <a:p>
            <a:r>
              <a:rPr lang="ru-RU" dirty="0" smtClean="0"/>
              <a:t>льготы при педагогической аттестации;</a:t>
            </a:r>
          </a:p>
          <a:p>
            <a:r>
              <a:rPr lang="ru-RU" dirty="0" smtClean="0"/>
              <a:t>социальная льгота по санаторно-курортному лечению;</a:t>
            </a:r>
          </a:p>
          <a:p>
            <a:r>
              <a:rPr lang="ru-RU" dirty="0" smtClean="0"/>
              <a:t>оплачиваемые дни по социально значимым причинам;</a:t>
            </a:r>
          </a:p>
          <a:p>
            <a:r>
              <a:rPr lang="ru-RU" dirty="0" smtClean="0"/>
              <a:t>выплаты материального вознаграждения при увольнении;</a:t>
            </a:r>
          </a:p>
          <a:p>
            <a:r>
              <a:rPr lang="ru-RU" dirty="0" smtClean="0"/>
              <a:t>материальная помощь из фонда социальной поддержки;</a:t>
            </a:r>
          </a:p>
          <a:p>
            <a:r>
              <a:rPr lang="ru-RU" dirty="0" smtClean="0"/>
              <a:t>республиканские и городские социальные проекты;</a:t>
            </a:r>
          </a:p>
          <a:p>
            <a:r>
              <a:rPr lang="ru-RU" dirty="0" smtClean="0"/>
              <a:t>льготный потребительский кредит в </a:t>
            </a:r>
            <a:r>
              <a:rPr lang="ru-RU" dirty="0" err="1" smtClean="0"/>
              <a:t>Ак</a:t>
            </a:r>
            <a:r>
              <a:rPr lang="ru-RU" dirty="0" smtClean="0"/>
              <a:t> Барс банке.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4214842" cy="214314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2018 год – 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Год  охраны труда</a:t>
            </a:r>
            <a:endParaRPr lang="ru-RU" sz="36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2"/>
          </p:nvPr>
        </p:nvSpPr>
        <p:spPr>
          <a:xfrm>
            <a:off x="714348" y="3143248"/>
            <a:ext cx="7929618" cy="3357586"/>
          </a:xfrm>
        </p:spPr>
        <p:txBody>
          <a:bodyPr>
            <a:noAutofit/>
          </a:bodyPr>
          <a:lstStyle/>
          <a:p>
            <a:r>
              <a:rPr lang="ru-RU" sz="3200" dirty="0" smtClean="0"/>
              <a:t>Вопросы охраны и безопасных условий труда на рабочих местах, как для профсоюзов, так и для работодателя всегда были и остаются одними из главных задач.</a:t>
            </a:r>
            <a:endParaRPr lang="ru-RU" sz="3200" dirty="0"/>
          </a:p>
        </p:txBody>
      </p:sp>
      <p:pic>
        <p:nvPicPr>
          <p:cNvPr id="4" name="Содержимое 3" descr="http://www.profchelny.ru/file/photopic/thumb1/393b212bc0c91c1743c64bc05353706d.jpg"/>
          <p:cNvPicPr>
            <a:picLocks noGrp="1"/>
          </p:cNvPicPr>
          <p:nvPr>
            <p:ph sz="half" idx="1"/>
          </p:nvPr>
        </p:nvPicPr>
        <p:blipFill>
          <a:blip r:embed="rId2"/>
          <a:srcRect l="15311" t="88" r="7826"/>
          <a:stretch>
            <a:fillRect/>
          </a:stretch>
        </p:blipFill>
        <p:spPr bwMode="auto">
          <a:xfrm>
            <a:off x="4714876" y="642918"/>
            <a:ext cx="414340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F:\профком\Лекция Давление и сахар в крови в норме\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083" t="5556"/>
          <a:stretch>
            <a:fillRect/>
          </a:stretch>
        </p:blipFill>
        <p:spPr bwMode="auto">
          <a:xfrm>
            <a:off x="5357818" y="3714752"/>
            <a:ext cx="3357586" cy="2428892"/>
          </a:xfrm>
          <a:prstGeom prst="rect">
            <a:avLst/>
          </a:prstGeom>
          <a:noFill/>
        </p:spPr>
      </p:pic>
      <p:pic>
        <p:nvPicPr>
          <p:cNvPr id="37892" name="Picture 4" descr="F:\профком\Лекция Давление и сахар в крови в норме\36.jpg"/>
          <p:cNvPicPr>
            <a:picLocks noChangeAspect="1" noChangeArrowheads="1"/>
          </p:cNvPicPr>
          <p:nvPr/>
        </p:nvPicPr>
        <p:blipFill>
          <a:blip r:embed="rId3"/>
          <a:srcRect l="5357"/>
          <a:stretch>
            <a:fillRect/>
          </a:stretch>
        </p:blipFill>
        <p:spPr bwMode="auto">
          <a:xfrm>
            <a:off x="4929190" y="0"/>
            <a:ext cx="3786214" cy="3000396"/>
          </a:xfrm>
          <a:prstGeom prst="rect">
            <a:avLst/>
          </a:prstGeom>
          <a:noFill/>
        </p:spPr>
      </p:pic>
      <p:pic>
        <p:nvPicPr>
          <p:cNvPr id="37893" name="Picture 5" descr="F:\профком\Лекция Давление и сахар в крови в норме\11.jpg"/>
          <p:cNvPicPr>
            <a:picLocks noChangeAspect="1" noChangeArrowheads="1"/>
          </p:cNvPicPr>
          <p:nvPr/>
        </p:nvPicPr>
        <p:blipFill>
          <a:blip r:embed="rId4"/>
          <a:srcRect l="6933" t="26051"/>
          <a:stretch>
            <a:fillRect/>
          </a:stretch>
        </p:blipFill>
        <p:spPr bwMode="auto">
          <a:xfrm>
            <a:off x="428596" y="3857628"/>
            <a:ext cx="3836011" cy="2286016"/>
          </a:xfrm>
          <a:prstGeom prst="rect">
            <a:avLst/>
          </a:prstGeom>
          <a:noFill/>
        </p:spPr>
      </p:pic>
      <p:pic>
        <p:nvPicPr>
          <p:cNvPr id="37894" name="Picture 6" descr="F:\профком\Лекция Давление и сахар в крови в норме\3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142852"/>
            <a:ext cx="3500430" cy="262532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428868"/>
            <a:ext cx="6143668" cy="1285884"/>
          </a:xfrm>
        </p:spPr>
        <p:txBody>
          <a:bodyPr>
            <a:normAutofit fontScale="90000"/>
          </a:bodyPr>
          <a:lstStyle/>
          <a:p>
            <a:r>
              <a:rPr lang="ru-RU" b="0" dirty="0" smtClean="0"/>
              <a:t>Лекция: «Давление и сахар в крови в норме»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Охрана здоровья - основная  задача профсоюзной деятельности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в санаториях отдохнули и поправили здоровье :</a:t>
            </a:r>
          </a:p>
          <a:p>
            <a:pPr marL="651510" indent="-514350">
              <a:buFont typeface="Wingdings" pitchFamily="2" charset="2"/>
              <a:buChar char="§"/>
            </a:pPr>
            <a:r>
              <a:rPr lang="ru-RU" dirty="0" err="1" smtClean="0"/>
              <a:t>Загиров</a:t>
            </a:r>
            <a:r>
              <a:rPr lang="ru-RU" dirty="0" smtClean="0"/>
              <a:t> А.Д., </a:t>
            </a:r>
          </a:p>
          <a:p>
            <a:pPr marL="651510" indent="-514350">
              <a:buFont typeface="Wingdings" pitchFamily="2" charset="2"/>
              <a:buChar char="§"/>
            </a:pPr>
            <a:r>
              <a:rPr lang="ru-RU" dirty="0" smtClean="0"/>
              <a:t>Боровикова З.В., </a:t>
            </a:r>
          </a:p>
          <a:p>
            <a:pPr marL="651510" indent="-514350">
              <a:buFont typeface="Wingdings" pitchFamily="2" charset="2"/>
              <a:buChar char="§"/>
            </a:pPr>
            <a:r>
              <a:rPr lang="ru-RU" dirty="0" err="1" smtClean="0"/>
              <a:t>Гайнуллина</a:t>
            </a:r>
            <a:r>
              <a:rPr lang="ru-RU" dirty="0" smtClean="0"/>
              <a:t> Э.М., </a:t>
            </a:r>
          </a:p>
          <a:p>
            <a:pPr marL="651510" indent="-514350">
              <a:buFont typeface="Wingdings" pitchFamily="2" charset="2"/>
              <a:buChar char="§"/>
            </a:pPr>
            <a:r>
              <a:rPr lang="ru-RU" dirty="0" err="1" smtClean="0"/>
              <a:t>Ермуллина</a:t>
            </a:r>
            <a:r>
              <a:rPr lang="ru-RU" dirty="0" smtClean="0"/>
              <a:t> Р.Д. </a:t>
            </a:r>
          </a:p>
        </p:txBody>
      </p:sp>
      <p:pic>
        <p:nvPicPr>
          <p:cNvPr id="5" name="Содержимое 4" descr="https://uploads.stells.info/xM0NpQ4cT4-7_UkzVQXAK9iIao0=/600x400/0/03/00312586a381bc078a1ab829639bcbd2.jpg"/>
          <p:cNvPicPr>
            <a:picLocks noGrp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 bwMode="auto">
          <a:xfrm>
            <a:off x="4648200" y="2516981"/>
            <a:ext cx="4038600" cy="269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Улучшение условий труда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Сумма, затраченная</a:t>
            </a:r>
          </a:p>
          <a:p>
            <a:r>
              <a:rPr lang="ru-RU" dirty="0" smtClean="0"/>
              <a:t> 2016 год- 225 . 200</a:t>
            </a:r>
          </a:p>
          <a:p>
            <a:r>
              <a:rPr lang="ru-RU" dirty="0" smtClean="0"/>
              <a:t>2017год - 195 .700</a:t>
            </a:r>
          </a:p>
          <a:p>
            <a:r>
              <a:rPr lang="ru-RU" dirty="0" smtClean="0"/>
              <a:t> 2018 год  -2157.27 .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Количество аттестованных рабочих мест – 14, </a:t>
            </a:r>
          </a:p>
          <a:p>
            <a:pPr>
              <a:buNone/>
            </a:pPr>
            <a:r>
              <a:rPr lang="ru-RU" dirty="0" smtClean="0"/>
              <a:t>что составляет 100% охвачено СОУТ.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Льготы  и гарантии, установленные Коллективным договором: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428736"/>
            <a:ext cx="8229600" cy="5429264"/>
          </a:xfrm>
        </p:spPr>
        <p:txBody>
          <a:bodyPr>
            <a:noAutofit/>
          </a:bodyPr>
          <a:lstStyle/>
          <a:p>
            <a:pPr lvl="0"/>
            <a:r>
              <a:rPr lang="ru-RU" sz="2000" dirty="0" smtClean="0"/>
              <a:t>женщинам, имеющим детей в возрасте до 16 лет один оплачиваемый день в месяц;</a:t>
            </a:r>
          </a:p>
          <a:p>
            <a:pPr lvl="0">
              <a:buNone/>
            </a:pPr>
            <a:r>
              <a:rPr lang="ru-RU" sz="2000" dirty="0" smtClean="0"/>
              <a:t>Работникам  предоставляются оплачиваемые свободные дни по следующим причинам:</a:t>
            </a:r>
          </a:p>
          <a:p>
            <a:pPr lvl="0"/>
            <a:r>
              <a:rPr lang="ru-RU" sz="2000" dirty="0" smtClean="0"/>
              <a:t>проводы детей в 1 класса в школу 1 сентября, 11 класса в день последнего звонка – один рабочий день;</a:t>
            </a:r>
          </a:p>
          <a:p>
            <a:pPr lvl="0"/>
            <a:r>
              <a:rPr lang="ru-RU" sz="2000" dirty="0" smtClean="0"/>
              <a:t>работникам, имеющим родителей в возрасте 80 лет и старше - один день в квартал;</a:t>
            </a:r>
          </a:p>
          <a:p>
            <a:pPr lvl="0"/>
            <a:r>
              <a:rPr lang="ru-RU" sz="2000" dirty="0" smtClean="0"/>
              <a:t>смерть детей, родителей, супруга, супруги - три рабочих дня;</a:t>
            </a:r>
          </a:p>
          <a:p>
            <a:pPr lvl="0"/>
            <a:r>
              <a:rPr lang="ru-RU" sz="2000" dirty="0" smtClean="0"/>
              <a:t>проводы сына на службу в армию - один рабочий день;</a:t>
            </a:r>
          </a:p>
          <a:p>
            <a:pPr lvl="0"/>
            <a:r>
              <a:rPr lang="tt-RU" sz="2000" dirty="0" smtClean="0"/>
              <a:t>юбилярам: женщинам 50, 55 лет; мужчинам 50, 60 лет – один рабочий день.</a:t>
            </a:r>
          </a:p>
          <a:p>
            <a:r>
              <a:rPr lang="ru-RU" sz="2000" dirty="0" smtClean="0"/>
              <a:t>   проработавшим в течение года без листа нетрудоспособности дополнительный оплачиваемый отпуск в количестве 3-х рабочих дней (ст.116 ТК РФ);</a:t>
            </a:r>
          </a:p>
          <a:p>
            <a:r>
              <a:rPr lang="ru-RU" sz="2000" dirty="0" smtClean="0"/>
              <a:t>  право пользоваться системой социальной ипотеки; </a:t>
            </a: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Изменения в КД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По новой системе оплаты труда</a:t>
            </a:r>
          </a:p>
          <a:p>
            <a:pPr>
              <a:buNone/>
            </a:pPr>
            <a:endParaRPr lang="ru-RU" sz="3600" dirty="0" smtClean="0"/>
          </a:p>
          <a:p>
            <a:r>
              <a:rPr lang="ru-RU" sz="3600" dirty="0" smtClean="0"/>
              <a:t>По оплате труда председателя первичной организации</a:t>
            </a:r>
            <a:endParaRPr lang="ru-RU" sz="3600" dirty="0" smtClean="0"/>
          </a:p>
          <a:p>
            <a:r>
              <a:rPr lang="ru-RU" sz="3600" dirty="0" smtClean="0"/>
              <a:t>По диспансеризации</a:t>
            </a:r>
          </a:p>
          <a:p>
            <a:pPr>
              <a:buNone/>
            </a:pPr>
            <a:endParaRPr lang="ru-RU" sz="3600" dirty="0" smtClean="0"/>
          </a:p>
          <a:p>
            <a:r>
              <a:rPr lang="ru-RU" sz="3600" dirty="0" smtClean="0"/>
              <a:t>По аттестации</a:t>
            </a:r>
            <a:endParaRPr lang="ru-RU" sz="3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1225536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При прохождении диспансеризации (с1.01.2019года)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работники организации имеют право на освобождение от работы на один рабочий день один раз в три года</a:t>
            </a:r>
          </a:p>
          <a:p>
            <a:r>
              <a:rPr lang="ru-RU" dirty="0" smtClean="0"/>
              <a:t>работники </a:t>
            </a:r>
            <a:r>
              <a:rPr lang="ru-RU" dirty="0" err="1" smtClean="0"/>
              <a:t>предпенсионного</a:t>
            </a:r>
            <a:r>
              <a:rPr lang="ru-RU" dirty="0" smtClean="0"/>
              <a:t> возраста , в течение пяти лет до наступления такого возраста и работники, являющиеся получателями пенсии по старости или пенсии за выслугу лет, имеют право на освобождение от работы на два рабочих дня один раз в год с сохранением за ними места работы (должности) и среднего заработка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Мамы, имеющие детей в возрасте до 16 лет, имели возможность воспользоваться маминым днем, воспользовались данной льготой  ежегодно 3 сотрудника.</a:t>
            </a:r>
          </a:p>
          <a:p>
            <a:r>
              <a:rPr lang="ru-RU" dirty="0" smtClean="0"/>
              <a:t> проработавшие в течение года без листа нетрудоспособности дополнительный оплачиваемый отпуск в количестве 3-х рабочих дней  получили в 2017 году-15 сотрудников, в 2018 году- 24 сотрудника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https://mdou5-podolsk.edumsko.ru/uploads/3000/2959/section/205218/profko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488613"/>
            <a:ext cx="6715172" cy="57750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Льготное потребительское кредитование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sz="3200" dirty="0" smtClean="0"/>
              <a:t>В 2018 году </a:t>
            </a:r>
            <a:r>
              <a:rPr lang="ru-RU" sz="3200" dirty="0" err="1" smtClean="0"/>
              <a:t>Айзверт</a:t>
            </a:r>
            <a:r>
              <a:rPr lang="ru-RU" sz="3200" dirty="0" smtClean="0"/>
              <a:t> Е.А. обратилась за получением  кредита под 12 % годовых. </a:t>
            </a:r>
          </a:p>
          <a:p>
            <a:r>
              <a:rPr lang="ru-RU" sz="3200" dirty="0" smtClean="0"/>
              <a:t>Городская профсоюзная организация выступила поручителем при оформлении этого вида кредита. </a:t>
            </a:r>
          </a:p>
          <a:p>
            <a:r>
              <a:rPr lang="ru-RU" sz="3200" dirty="0" smtClean="0"/>
              <a:t>Данный проект продлен и на 2019 год</a:t>
            </a:r>
            <a:endParaRPr lang="ru-RU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Получили подарки первоклассникам к 1 сентября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Головина Арина</a:t>
            </a:r>
          </a:p>
          <a:p>
            <a:r>
              <a:rPr lang="ru-RU" dirty="0" err="1" smtClean="0"/>
              <a:t>Музаффарова</a:t>
            </a:r>
            <a:r>
              <a:rPr lang="ru-RU" dirty="0" smtClean="0"/>
              <a:t> Алиса</a:t>
            </a:r>
          </a:p>
          <a:p>
            <a:r>
              <a:rPr lang="ru-RU" dirty="0" smtClean="0"/>
              <a:t> </a:t>
            </a:r>
            <a:r>
              <a:rPr lang="ru-RU" dirty="0" err="1" smtClean="0"/>
              <a:t>Нургатин</a:t>
            </a:r>
            <a:r>
              <a:rPr lang="ru-RU" dirty="0" smtClean="0"/>
              <a:t> Тимур</a:t>
            </a:r>
          </a:p>
          <a:p>
            <a:r>
              <a:rPr lang="ru-RU" dirty="0" smtClean="0"/>
              <a:t> Попова Вероника</a:t>
            </a:r>
          </a:p>
          <a:p>
            <a:r>
              <a:rPr lang="ru-RU" dirty="0" err="1" smtClean="0"/>
              <a:t>Сиразев</a:t>
            </a:r>
            <a:r>
              <a:rPr lang="ru-RU" dirty="0" smtClean="0"/>
              <a:t> Хасан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Получили новогодние подарки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929190" y="1571612"/>
            <a:ext cx="3757610" cy="4554551"/>
          </a:xfrm>
        </p:spPr>
        <p:txBody>
          <a:bodyPr>
            <a:normAutofit/>
          </a:bodyPr>
          <a:lstStyle/>
          <a:p>
            <a:r>
              <a:rPr lang="ru-RU" sz="3200" dirty="0" smtClean="0"/>
              <a:t> 2016год- 25 детей</a:t>
            </a:r>
          </a:p>
          <a:p>
            <a:endParaRPr lang="ru-RU" sz="3200" dirty="0" smtClean="0"/>
          </a:p>
          <a:p>
            <a:r>
              <a:rPr lang="ru-RU" sz="3200" dirty="0" smtClean="0"/>
              <a:t>2017 год- 34 ребенка</a:t>
            </a:r>
          </a:p>
          <a:p>
            <a:endParaRPr lang="ru-RU" sz="3200" dirty="0" smtClean="0"/>
          </a:p>
          <a:p>
            <a:r>
              <a:rPr lang="ru-RU" sz="3200" dirty="0" smtClean="0"/>
              <a:t>2018год- 25 детей</a:t>
            </a:r>
            <a:endParaRPr lang="ru-RU" sz="3200" dirty="0"/>
          </a:p>
        </p:txBody>
      </p:sp>
      <p:pic>
        <p:nvPicPr>
          <p:cNvPr id="6" name="Рисунок 5" descr="https://edu.tatar.ru/upload/gallery_photo/1623461.jpeg"/>
          <p:cNvPicPr/>
          <p:nvPr/>
        </p:nvPicPr>
        <p:blipFill>
          <a:blip r:embed="rId2"/>
          <a:srcRect l="12676" t="2204" r="8450"/>
          <a:stretch>
            <a:fillRect/>
          </a:stretch>
        </p:blipFill>
        <p:spPr bwMode="auto">
          <a:xfrm>
            <a:off x="214282" y="1214422"/>
            <a:ext cx="4572032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3971924" cy="4472006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Материальная помощь  и премии в связи с юбилеем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Каримова </a:t>
            </a:r>
            <a:r>
              <a:rPr lang="ru-RU" sz="3600" dirty="0" err="1" smtClean="0"/>
              <a:t>Флиза</a:t>
            </a:r>
            <a:r>
              <a:rPr lang="ru-RU" sz="3600" dirty="0" smtClean="0"/>
              <a:t> </a:t>
            </a:r>
            <a:r>
              <a:rPr lang="ru-RU" sz="3600" dirty="0" err="1" smtClean="0"/>
              <a:t>Шайхетдиновна</a:t>
            </a:r>
            <a:endParaRPr lang="ru-RU" sz="3600" dirty="0" smtClean="0"/>
          </a:p>
          <a:p>
            <a:r>
              <a:rPr lang="ru-RU" sz="3600" dirty="0" smtClean="0"/>
              <a:t>Мартынова Наталья Александровна</a:t>
            </a:r>
          </a:p>
          <a:p>
            <a:r>
              <a:rPr lang="ru-RU" sz="3600" dirty="0" smtClean="0"/>
              <a:t>Асадова Галина Ильинична</a:t>
            </a:r>
          </a:p>
          <a:p>
            <a:r>
              <a:rPr lang="ru-RU" sz="3600" dirty="0" err="1" smtClean="0"/>
              <a:t>Салихин</a:t>
            </a:r>
            <a:r>
              <a:rPr lang="ru-RU" sz="3600" dirty="0" smtClean="0"/>
              <a:t> Юрий Александрович</a:t>
            </a:r>
            <a:endParaRPr lang="ru-RU" sz="36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 положению «О социальной поддержке членов профсоюза»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3600" dirty="0" smtClean="0"/>
          </a:p>
          <a:p>
            <a:pPr>
              <a:buNone/>
            </a:pPr>
            <a:r>
              <a:rPr lang="ru-RU" sz="3600" dirty="0" err="1" smtClean="0"/>
              <a:t>АблуковА.Е</a:t>
            </a:r>
            <a:r>
              <a:rPr lang="ru-RU" sz="3600" dirty="0" smtClean="0"/>
              <a:t> -  10 000 рублей</a:t>
            </a:r>
          </a:p>
          <a:p>
            <a:endParaRPr lang="ru-RU" sz="3600" dirty="0" smtClean="0"/>
          </a:p>
          <a:p>
            <a:pPr>
              <a:buNone/>
            </a:pPr>
            <a:r>
              <a:rPr lang="ru-RU" sz="3600" dirty="0" err="1" smtClean="0"/>
              <a:t>Вознюк</a:t>
            </a:r>
            <a:r>
              <a:rPr lang="ru-RU" sz="3600" dirty="0" smtClean="0"/>
              <a:t> Н.Б.  -10000 и 4000 рублей </a:t>
            </a:r>
          </a:p>
          <a:p>
            <a:pPr>
              <a:buNone/>
            </a:pPr>
            <a:endParaRPr lang="ru-RU" sz="3600" dirty="0" smtClean="0"/>
          </a:p>
          <a:p>
            <a:pPr>
              <a:buNone/>
            </a:pPr>
            <a:r>
              <a:rPr lang="ru-RU" sz="3600" dirty="0" err="1" smtClean="0"/>
              <a:t>Гайнуллина</a:t>
            </a:r>
            <a:r>
              <a:rPr lang="ru-RU" sz="3600" dirty="0" smtClean="0"/>
              <a:t> Э.М. - 5000 рублей </a:t>
            </a:r>
            <a:endParaRPr lang="ru-RU" sz="36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Посещение Ветеранов</a:t>
            </a:r>
            <a:endParaRPr lang="ru-RU" dirty="0"/>
          </a:p>
        </p:txBody>
      </p:sp>
      <p:pic>
        <p:nvPicPr>
          <p:cNvPr id="4" name="Содержимое 3" descr="https://edu.tatar.ru/upload/gallery_photo/1525821.jpe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357298"/>
            <a:ext cx="571500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0" dirty="0" smtClean="0"/>
              <a:t>Организация  культурно-массовых мероприятий – одна из важных задач</a:t>
            </a:r>
            <a:endParaRPr lang="ru-RU" sz="3600" dirty="0"/>
          </a:p>
        </p:txBody>
      </p:sp>
      <p:pic>
        <p:nvPicPr>
          <p:cNvPr id="6" name="Рисунок 5" descr="https://edu.tatar.ru/upload/gallery_photo/1525819.jpe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588" y="1571612"/>
            <a:ext cx="5286412" cy="3633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Содержимое 3" descr="https://edu.tatar.ru/upload/gallery_photo/1490994.jpg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28596" y="3643314"/>
            <a:ext cx="4357718" cy="3071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Новогодний праздник </a:t>
            </a:r>
            <a:br>
              <a:rPr lang="ru-RU" dirty="0" smtClean="0"/>
            </a:br>
            <a:r>
              <a:rPr lang="ru-RU" dirty="0" smtClean="0"/>
              <a:t>для детей и внуков сотрудников</a:t>
            </a:r>
            <a:endParaRPr lang="ru-RU" dirty="0"/>
          </a:p>
        </p:txBody>
      </p:sp>
      <p:pic>
        <p:nvPicPr>
          <p:cNvPr id="7" name="Содержимое 3" descr="https://edu.tatar.ru/upload/gallery_photo/1643446.jpe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571472" y="1571612"/>
            <a:ext cx="3214710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pp.userapi.com/c850020/v850020791/e3fbe/DGnBcnU2Y4o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1928802"/>
            <a:ext cx="3797317" cy="4714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2928958" cy="264320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День учителя и день старшего поколения</a:t>
            </a:r>
            <a:endParaRPr lang="ru-RU" dirty="0"/>
          </a:p>
        </p:txBody>
      </p:sp>
      <p:pic>
        <p:nvPicPr>
          <p:cNvPr id="4" name="Содержимое 3" descr="https://edu.tatar.ru/upload/gallery_photo/1490988.jpg"/>
          <p:cNvPicPr>
            <a:picLocks noGrp="1"/>
          </p:cNvPicPr>
          <p:nvPr>
            <p:ph idx="1"/>
          </p:nvPr>
        </p:nvPicPr>
        <p:blipFill>
          <a:blip r:embed="rId2"/>
          <a:srcRect l="1266" t="11924"/>
          <a:stretch>
            <a:fillRect/>
          </a:stretch>
        </p:blipFill>
        <p:spPr bwMode="auto">
          <a:xfrm>
            <a:off x="428596" y="3500438"/>
            <a:ext cx="585791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pp.userapi.com/c840130/v840130934/2bb64/emzyOJWVW0s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428604"/>
            <a:ext cx="5011763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edu.tatar.ru/upload/gallery_photo/1612635.jpe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500042"/>
            <a:ext cx="5286412" cy="3919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edu.tatar.ru/upload/gallery_photo/1612633.jpe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3286124"/>
            <a:ext cx="5715000" cy="321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s://pp.userapi.com/c846320/v846320041/103fc8/9-L6LCh1AbU.jpg"/>
          <p:cNvPicPr>
            <a:picLocks noChangeAspect="1" noChangeArrowheads="1"/>
          </p:cNvPicPr>
          <p:nvPr/>
        </p:nvPicPr>
        <p:blipFill>
          <a:blip r:embed="rId2"/>
          <a:srcRect l="47458" t="5085" r="8473" b="51694"/>
          <a:stretch>
            <a:fillRect/>
          </a:stretch>
        </p:blipFill>
        <p:spPr bwMode="auto">
          <a:xfrm>
            <a:off x="5214942" y="994612"/>
            <a:ext cx="3281946" cy="4291775"/>
          </a:xfrm>
          <a:prstGeom prst="rect">
            <a:avLst/>
          </a:prstGeom>
          <a:noFill/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785786" y="1857364"/>
            <a:ext cx="4214842" cy="45720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Председатель профсоюзного комитета </a:t>
            </a:r>
            <a:r>
              <a:rPr lang="ru-RU" dirty="0" err="1" smtClean="0"/>
              <a:t>Батырова</a:t>
            </a:r>
            <a:r>
              <a:rPr lang="ru-RU" dirty="0" smtClean="0"/>
              <a:t>  </a:t>
            </a:r>
            <a:r>
              <a:rPr lang="ru-RU" dirty="0" err="1" smtClean="0"/>
              <a:t>Гульфира</a:t>
            </a:r>
            <a:r>
              <a:rPr lang="ru-RU" dirty="0" smtClean="0"/>
              <a:t> </a:t>
            </a:r>
            <a:r>
              <a:rPr lang="ru-RU" dirty="0" err="1" smtClean="0"/>
              <a:t>Флюровна</a:t>
            </a:r>
            <a:r>
              <a:rPr lang="ru-RU" dirty="0" smtClean="0"/>
              <a:t> была избрана собрании 29 августа 2016 года.</a:t>
            </a: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3114668" cy="2725734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Новогодний </a:t>
            </a:r>
            <a:r>
              <a:rPr lang="ru-RU" sz="3600" dirty="0" err="1" smtClean="0"/>
              <a:t>корпоратив</a:t>
            </a:r>
            <a:endParaRPr lang="ru-RU" sz="3600" dirty="0"/>
          </a:p>
        </p:txBody>
      </p:sp>
      <p:pic>
        <p:nvPicPr>
          <p:cNvPr id="2052" name="Picture 4" descr="F:\профком\корпоратив\IMG_7208.JPG"/>
          <p:cNvPicPr>
            <a:picLocks noChangeAspect="1" noChangeArrowheads="1"/>
          </p:cNvPicPr>
          <p:nvPr/>
        </p:nvPicPr>
        <p:blipFill>
          <a:blip r:embed="rId2" cstate="print"/>
          <a:srcRect r="3333"/>
          <a:stretch>
            <a:fillRect/>
          </a:stretch>
        </p:blipFill>
        <p:spPr bwMode="auto">
          <a:xfrm>
            <a:off x="428596" y="2928934"/>
            <a:ext cx="5143536" cy="3547249"/>
          </a:xfrm>
          <a:prstGeom prst="rect">
            <a:avLst/>
          </a:prstGeom>
          <a:noFill/>
        </p:spPr>
      </p:pic>
      <p:pic>
        <p:nvPicPr>
          <p:cNvPr id="2051" name="Picture 3" descr="F:\профком\корпоратив\IMG_7180.JPG"/>
          <p:cNvPicPr>
            <a:picLocks noChangeAspect="1" noChangeArrowheads="1"/>
          </p:cNvPicPr>
          <p:nvPr/>
        </p:nvPicPr>
        <p:blipFill>
          <a:blip r:embed="rId3" cstate="print"/>
          <a:srcRect l="15854" t="20121" r="12195"/>
          <a:stretch>
            <a:fillRect/>
          </a:stretch>
        </p:blipFill>
        <p:spPr bwMode="auto">
          <a:xfrm>
            <a:off x="4071934" y="428604"/>
            <a:ext cx="4089417" cy="30266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28" y="500042"/>
            <a:ext cx="3714776" cy="2071702"/>
          </a:xfrm>
        </p:spPr>
        <p:txBody>
          <a:bodyPr>
            <a:normAutofit/>
          </a:bodyPr>
          <a:lstStyle/>
          <a:p>
            <a:r>
              <a:rPr lang="ru-RU" dirty="0" smtClean="0"/>
              <a:t>Новогодний </a:t>
            </a:r>
            <a:r>
              <a:rPr lang="ru-RU" dirty="0" err="1" smtClean="0"/>
              <a:t>корпоратив</a:t>
            </a:r>
            <a:endParaRPr lang="ru-RU" dirty="0"/>
          </a:p>
        </p:txBody>
      </p:sp>
      <p:pic>
        <p:nvPicPr>
          <p:cNvPr id="11" name="Picture 2" descr="F:\профком\корпоратив\IMG_7145.JPG"/>
          <p:cNvPicPr>
            <a:picLocks noChangeAspect="1" noChangeArrowheads="1"/>
          </p:cNvPicPr>
          <p:nvPr/>
        </p:nvPicPr>
        <p:blipFill>
          <a:blip r:embed="rId2" cstate="print"/>
          <a:srcRect l="9103" t="19589" r="876"/>
          <a:stretch>
            <a:fillRect/>
          </a:stretch>
        </p:blipFill>
        <p:spPr bwMode="auto">
          <a:xfrm>
            <a:off x="0" y="357166"/>
            <a:ext cx="5038392" cy="3000372"/>
          </a:xfrm>
          <a:prstGeom prst="rect">
            <a:avLst/>
          </a:prstGeom>
          <a:noFill/>
        </p:spPr>
      </p:pic>
      <p:pic>
        <p:nvPicPr>
          <p:cNvPr id="5" name="Рисунок 4" descr="https://edu.tatar.ru/upload/gallery_photo/1526746.JPG"/>
          <p:cNvPicPr/>
          <p:nvPr/>
        </p:nvPicPr>
        <p:blipFill>
          <a:blip r:embed="rId3"/>
          <a:srcRect r="-1" b="4374"/>
          <a:stretch>
            <a:fillRect/>
          </a:stretch>
        </p:blipFill>
        <p:spPr bwMode="auto">
          <a:xfrm>
            <a:off x="3143240" y="3214662"/>
            <a:ext cx="5715040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День защитника  Отечества</a:t>
            </a:r>
            <a:endParaRPr lang="ru-RU" dirty="0"/>
          </a:p>
        </p:txBody>
      </p:sp>
      <p:pic>
        <p:nvPicPr>
          <p:cNvPr id="4" name="Содержимое 3" descr="https://edu.tatar.ru/upload/gallery_photo/1651786.jpeg"/>
          <p:cNvPicPr>
            <a:picLocks noGrp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3786182" y="1357298"/>
            <a:ext cx="4857784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edu.tatar.ru/upload/gallery_photo/1651787.jpeg"/>
          <p:cNvPicPr/>
          <p:nvPr/>
        </p:nvPicPr>
        <p:blipFill>
          <a:blip r:embed="rId3"/>
          <a:srcRect t="2381" r="10606"/>
          <a:stretch>
            <a:fillRect/>
          </a:stretch>
        </p:blipFill>
        <p:spPr bwMode="auto">
          <a:xfrm>
            <a:off x="214282" y="3500438"/>
            <a:ext cx="4214842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3372" y="357166"/>
            <a:ext cx="4643470" cy="2357454"/>
          </a:xfrm>
        </p:spPr>
        <p:txBody>
          <a:bodyPr/>
          <a:lstStyle/>
          <a:p>
            <a:r>
              <a:rPr lang="ru-RU" dirty="0" smtClean="0"/>
              <a:t>Международный женский день </a:t>
            </a:r>
            <a:br>
              <a:rPr lang="ru-RU" dirty="0" smtClean="0"/>
            </a:br>
            <a:r>
              <a:rPr lang="ru-RU" dirty="0" smtClean="0"/>
              <a:t>8 марта</a:t>
            </a:r>
            <a:endParaRPr lang="ru-RU" dirty="0"/>
          </a:p>
        </p:txBody>
      </p:sp>
      <p:pic>
        <p:nvPicPr>
          <p:cNvPr id="5" name="Picture 4" descr="F:\профком\Корпоратив в кафе Винтаж 02.03.2017\IMG_20170302_20020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500042"/>
            <a:ext cx="3857652" cy="2893239"/>
          </a:xfrm>
          <a:prstGeom prst="rect">
            <a:avLst/>
          </a:prstGeom>
          <a:noFill/>
        </p:spPr>
      </p:pic>
      <p:pic>
        <p:nvPicPr>
          <p:cNvPr id="6" name="Picture 5" descr="F:\профком\Корпоратив в кафе Винтаж 02.03.2017\IMG-20170307-WA001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071934" y="3571876"/>
            <a:ext cx="4803446" cy="27019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3829048" cy="2428892"/>
          </a:xfrm>
        </p:spPr>
        <p:txBody>
          <a:bodyPr/>
          <a:lstStyle/>
          <a:p>
            <a:r>
              <a:rPr lang="ru-RU" dirty="0" smtClean="0"/>
              <a:t>Кафе «</a:t>
            </a:r>
            <a:r>
              <a:rPr lang="ru-RU" dirty="0" err="1" smtClean="0"/>
              <a:t>Винтаж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1026" name="Picture 2" descr="F:\профком\Корпоратив в кафе Винтаж 02.03.2017\IMG-20170307-WA000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43437" y="500042"/>
            <a:ext cx="4191029" cy="3143272"/>
          </a:xfrm>
          <a:prstGeom prst="rect">
            <a:avLst/>
          </a:prstGeom>
          <a:noFill/>
        </p:spPr>
      </p:pic>
      <p:pic>
        <p:nvPicPr>
          <p:cNvPr id="1027" name="Picture 3" descr="F:\профком\Корпоратив в кафе Винтаж 02.03.2017\IMG-20170307-WA002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2714620"/>
            <a:ext cx="4667282" cy="35004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9256" y="0"/>
            <a:ext cx="3500462" cy="2643182"/>
          </a:xfrm>
        </p:spPr>
        <p:txBody>
          <a:bodyPr/>
          <a:lstStyle/>
          <a:p>
            <a:r>
              <a:rPr lang="ru-RU" dirty="0" smtClean="0"/>
              <a:t>Зелёный педсовет</a:t>
            </a:r>
            <a:endParaRPr lang="ru-RU" dirty="0"/>
          </a:p>
        </p:txBody>
      </p:sp>
      <p:pic>
        <p:nvPicPr>
          <p:cNvPr id="4" name="Содержимое 3" descr="https://edu.tatar.ru/upload/gallery_photo/1582961.jpeg"/>
          <p:cNvPicPr>
            <a:picLocks noGrp="1"/>
          </p:cNvPicPr>
          <p:nvPr>
            <p:ph idx="1"/>
          </p:nvPr>
        </p:nvPicPr>
        <p:blipFill>
          <a:blip r:embed="rId2"/>
          <a:srcRect r="-1408" b="19231"/>
          <a:stretch>
            <a:fillRect/>
          </a:stretch>
        </p:blipFill>
        <p:spPr bwMode="auto">
          <a:xfrm>
            <a:off x="357158" y="500042"/>
            <a:ext cx="514353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edu.tatar.ru/upload/gallery_photo/1582962.jpe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3071810"/>
            <a:ext cx="5143496" cy="3786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14282" y="0"/>
            <a:ext cx="5429288" cy="1785926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Юбилей Галины </a:t>
            </a:r>
            <a:br>
              <a:rPr lang="ru-RU" dirty="0" smtClean="0"/>
            </a:br>
            <a:r>
              <a:rPr lang="ru-RU" dirty="0" smtClean="0"/>
              <a:t>Ильиничны Асадовой</a:t>
            </a:r>
            <a:endParaRPr lang="ru-RU" dirty="0"/>
          </a:p>
        </p:txBody>
      </p:sp>
      <p:pic>
        <p:nvPicPr>
          <p:cNvPr id="7" name="Содержимое 6" descr="https://edu.tatar.ru/upload/gallery_photo/1612629.jpe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5572132" y="214290"/>
            <a:ext cx="3286148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7" descr="https://edu.tatar.ru/upload/gallery_photo/1612632.jpeg"/>
          <p:cNvPicPr>
            <a:picLocks noGrp="1"/>
          </p:cNvPicPr>
          <p:nvPr>
            <p:ph sz="quarter" idx="4294967295"/>
          </p:nvPr>
        </p:nvPicPr>
        <p:blipFill>
          <a:blip r:embed="rId3"/>
          <a:srcRect l="2439" t="5357"/>
          <a:stretch>
            <a:fillRect/>
          </a:stretch>
        </p:blipFill>
        <p:spPr bwMode="auto">
          <a:xfrm>
            <a:off x="285720" y="2714620"/>
            <a:ext cx="2857500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edu.tatar.ru/upload/gallery_photo/1612631.jpeg"/>
          <p:cNvPicPr/>
          <p:nvPr/>
        </p:nvPicPr>
        <p:blipFill>
          <a:blip r:embed="rId4"/>
          <a:srcRect l="1961" t="11864" b="-1695"/>
          <a:stretch>
            <a:fillRect/>
          </a:stretch>
        </p:blipFill>
        <p:spPr bwMode="auto">
          <a:xfrm>
            <a:off x="3000364" y="1428736"/>
            <a:ext cx="3429024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24" y="285728"/>
            <a:ext cx="4714876" cy="2000264"/>
          </a:xfrm>
        </p:spPr>
        <p:txBody>
          <a:bodyPr>
            <a:normAutofit/>
          </a:bodyPr>
          <a:lstStyle/>
          <a:p>
            <a:pPr algn="r"/>
            <a:r>
              <a:rPr lang="ru-RU" dirty="0" smtClean="0"/>
              <a:t>Юбилей  Юрия Александровича </a:t>
            </a:r>
            <a:r>
              <a:rPr lang="ru-RU" dirty="0" err="1" smtClean="0"/>
              <a:t>Салихина</a:t>
            </a:r>
            <a:endParaRPr lang="ru-RU" dirty="0"/>
          </a:p>
        </p:txBody>
      </p:sp>
      <p:pic>
        <p:nvPicPr>
          <p:cNvPr id="4" name="Содержимое 3" descr="https://edu.tatar.ru/upload/gallery_photo/1643444.jpeg"/>
          <p:cNvPicPr>
            <a:picLocks noGrp="1"/>
          </p:cNvPicPr>
          <p:nvPr>
            <p:ph idx="1"/>
          </p:nvPr>
        </p:nvPicPr>
        <p:blipFill>
          <a:blip r:embed="rId2"/>
          <a:srcRect r="8219" b="2041"/>
          <a:stretch>
            <a:fillRect/>
          </a:stretch>
        </p:blipFill>
        <p:spPr bwMode="auto">
          <a:xfrm>
            <a:off x="357158" y="285728"/>
            <a:ext cx="4000528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edu.tatar.ru/upload/gallery_photo/1643445.jpeg"/>
          <p:cNvPicPr/>
          <p:nvPr/>
        </p:nvPicPr>
        <p:blipFill>
          <a:blip r:embed="rId3"/>
          <a:srcRect r="-1" b="11469"/>
          <a:stretch>
            <a:fillRect/>
          </a:stretch>
        </p:blipFill>
        <p:spPr bwMode="auto">
          <a:xfrm>
            <a:off x="3143240" y="2714620"/>
            <a:ext cx="571504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pp.userapi.com/c851224/v851224024/b68d6/ZWBlFdHc0Bw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714488"/>
            <a:ext cx="5940425" cy="4455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357166"/>
            <a:ext cx="8329642" cy="5952194"/>
          </a:xfrm>
        </p:spPr>
        <p:txBody>
          <a:bodyPr>
            <a:normAutofit/>
          </a:bodyPr>
          <a:lstStyle/>
          <a:p>
            <a:r>
              <a:rPr lang="ru-RU" sz="3200" b="1" i="1" dirty="0" smtClean="0"/>
              <a:t>Мы ставим перед собой задачу по сплочению коллектива.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1" i="1" dirty="0" smtClean="0"/>
              <a:t>Мы хотим, чтобы все работники:   администрация, педагоги, обслуживающий  персонал </a:t>
            </a:r>
            <a:r>
              <a:rPr lang="ru-RU" sz="3200" dirty="0" smtClean="0"/>
              <a:t>–  </a:t>
            </a:r>
            <a:r>
              <a:rPr lang="ru-RU" sz="3200" b="1" i="1" dirty="0" smtClean="0"/>
              <a:t>были объединены не только профессиональной деятельностью, но и досугом, чтобы коллектив участвовал в жизни каждого сотрудника, помогал решать проблемы, радовался и огорчался вместе с ним.</a:t>
            </a:r>
            <a:endParaRPr lang="ru-RU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 ППО по состоянию на 01.01.2019г. состоит на учете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31 человек, что составляет 100 %. </a:t>
            </a:r>
          </a:p>
          <a:p>
            <a:r>
              <a:rPr lang="ru-RU" dirty="0" smtClean="0"/>
              <a:t>административно-управленческий персонал составляет 5 человек, </a:t>
            </a:r>
          </a:p>
          <a:p>
            <a:r>
              <a:rPr lang="ru-RU" dirty="0" smtClean="0"/>
              <a:t>педагогический персонал – 14 человек,</a:t>
            </a:r>
          </a:p>
          <a:p>
            <a:r>
              <a:rPr lang="ru-RU" dirty="0" smtClean="0"/>
              <a:t> учебно-вспомогательный персонал  - 4  человека, </a:t>
            </a:r>
          </a:p>
          <a:p>
            <a:r>
              <a:rPr lang="ru-RU" dirty="0" smtClean="0"/>
              <a:t>технический персонал –  4  человека</a:t>
            </a:r>
          </a:p>
          <a:p>
            <a:r>
              <a:rPr lang="ru-RU" dirty="0" smtClean="0"/>
              <a:t> в декретном отпуске -2 человека.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357166"/>
            <a:ext cx="8186766" cy="595219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b="1" i="1" dirty="0" smtClean="0"/>
              <a:t> </a:t>
            </a:r>
            <a:endParaRPr lang="ru-RU" sz="3200" dirty="0" smtClean="0"/>
          </a:p>
          <a:p>
            <a:r>
              <a:rPr lang="ru-RU" sz="3200" b="1" i="1" dirty="0" smtClean="0"/>
              <a:t>Только в таком дружном коллективе есть место новым творческим начинаниям, профессиональному росту, прогрессивным идеям! </a:t>
            </a:r>
          </a:p>
          <a:p>
            <a:r>
              <a:rPr lang="ru-RU" sz="3200" b="1" i="1" dirty="0" smtClean="0"/>
              <a:t>Только в таком коллективе, где профком и администрация  заинтересованы в создании хороших условий труда для сотрудников, они будут чувствовать себя комфортно и уверенно!</a:t>
            </a:r>
            <a:endParaRPr lang="ru-RU" sz="3200" dirty="0" smtClean="0"/>
          </a:p>
          <a:p>
            <a:pPr>
              <a:buNone/>
            </a:pPr>
            <a:r>
              <a:rPr lang="ru-RU" sz="3200" b="1" i="1" dirty="0" smtClean="0"/>
              <a:t>   </a:t>
            </a:r>
            <a:endParaRPr lang="ru-RU" sz="3200" dirty="0" smtClean="0"/>
          </a:p>
          <a:p>
            <a:endParaRPr lang="ru-RU" sz="32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2050" name="Picture 2" descr="http://vcdo.ucoz.ru/_si/0/8747176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2061011"/>
            <a:ext cx="8229600" cy="37869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74194" cy="155732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Деятельность ППО Центра основывается на требованиях: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-  Устава профсоюза работников народного образования и науки РФ; </a:t>
            </a:r>
          </a:p>
          <a:p>
            <a:r>
              <a:rPr lang="ru-RU" sz="3200" dirty="0" smtClean="0"/>
              <a:t>-  Положения о ППО ЦДТТ  №5; </a:t>
            </a:r>
          </a:p>
          <a:p>
            <a:r>
              <a:rPr lang="ru-RU" sz="3200" dirty="0" smtClean="0"/>
              <a:t>-  Коллективного договора; </a:t>
            </a:r>
          </a:p>
          <a:p>
            <a:r>
              <a:rPr lang="ru-RU" sz="3200" dirty="0" smtClean="0"/>
              <a:t>-  Плана работы ППО за год. </a:t>
            </a:r>
          </a:p>
          <a:p>
            <a:endParaRPr lang="ru-RU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 составе профкома работают 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комиссия по социальной работе;</a:t>
            </a:r>
          </a:p>
          <a:p>
            <a:r>
              <a:rPr lang="ru-RU" dirty="0" smtClean="0"/>
              <a:t> комиссия по охране труда и технике безопасности;</a:t>
            </a:r>
          </a:p>
          <a:p>
            <a:r>
              <a:rPr lang="ru-RU" dirty="0" smtClean="0"/>
              <a:t>  комиссия по организационно-массовой работе;</a:t>
            </a:r>
          </a:p>
          <a:p>
            <a:r>
              <a:rPr lang="ru-RU" dirty="0" smtClean="0"/>
              <a:t> контрольно-ревизионная комиссия.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направления деятельности профкома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Заключение «Коллективного договора» в интересах работников.</a:t>
            </a:r>
          </a:p>
          <a:p>
            <a:r>
              <a:rPr lang="ru-RU" dirty="0" smtClean="0"/>
              <a:t>Участие в решении вопросов защиты профессиональных интересов членов профсоюза (повышение квалификации, аттестация, тарификация и т.д.).</a:t>
            </a:r>
          </a:p>
          <a:p>
            <a:r>
              <a:rPr lang="ru-RU" dirty="0" smtClean="0"/>
              <a:t>Контроль за созданием безопасных условий и охрана труда.</a:t>
            </a:r>
          </a:p>
          <a:p>
            <a:r>
              <a:rPr lang="ru-RU" dirty="0" smtClean="0"/>
              <a:t>Работа с ветеранами педагогического труда.</a:t>
            </a:r>
          </a:p>
          <a:p>
            <a:r>
              <a:rPr lang="ru-RU" dirty="0" smtClean="0"/>
              <a:t>Создание благоприятного психологического климата в педагогическом коллективе.</a:t>
            </a:r>
          </a:p>
          <a:p>
            <a:r>
              <a:rPr lang="ru-RU" dirty="0" smtClean="0"/>
              <a:t>Оздоровительная и культурно-массовая работа.</a:t>
            </a:r>
          </a:p>
          <a:p>
            <a:r>
              <a:rPr lang="ru-RU" dirty="0" smtClean="0"/>
              <a:t>Информационная деятельность.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Коллективный договор</a:t>
            </a:r>
            <a:br>
              <a:rPr lang="ru-RU" dirty="0" smtClean="0"/>
            </a:br>
            <a:r>
              <a:rPr lang="ru-RU" dirty="0" smtClean="0"/>
              <a:t> на 2017-2019 годы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подписан 24 марта 2017 года</a:t>
            </a:r>
          </a:p>
          <a:p>
            <a:pPr>
              <a:buNone/>
            </a:pPr>
            <a:endParaRPr lang="ru-RU" sz="3200" dirty="0" smtClean="0"/>
          </a:p>
          <a:p>
            <a:r>
              <a:rPr lang="ru-RU" sz="3200" dirty="0" smtClean="0"/>
              <a:t>зарегистрирован в Центре труда и занятости  населения </a:t>
            </a:r>
          </a:p>
          <a:p>
            <a:pPr>
              <a:buNone/>
            </a:pPr>
            <a:r>
              <a:rPr lang="ru-RU" sz="3200" dirty="0" smtClean="0"/>
              <a:t>    № 2365 от 27.03.2017г.</a:t>
            </a:r>
            <a:endParaRPr lang="ru-RU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/>
              <a:t>Работа по выполнению Коллективного договора направлена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 повышение социальной защищенности работников Центра,</a:t>
            </a:r>
          </a:p>
          <a:p>
            <a:r>
              <a:rPr lang="ru-RU" dirty="0" smtClean="0"/>
              <a:t> обеспечение стабильности и эффективности его деятельности, </a:t>
            </a:r>
          </a:p>
          <a:p>
            <a:r>
              <a:rPr lang="ru-RU" dirty="0" smtClean="0"/>
              <a:t> на повышение взаимной ответственности сторон, </a:t>
            </a:r>
          </a:p>
          <a:p>
            <a:r>
              <a:rPr lang="ru-RU" dirty="0" smtClean="0"/>
              <a:t>выполнение требований трудового законодательства и правил внутреннего трудового распорядка, </a:t>
            </a:r>
          </a:p>
          <a:p>
            <a:r>
              <a:rPr lang="ru-RU" dirty="0" smtClean="0"/>
              <a:t>обязательств настоящего договора.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666</TotalTime>
  <Words>820</Words>
  <PresentationFormat>Экран (4:3)</PresentationFormat>
  <Paragraphs>132</Paragraphs>
  <Slides>41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Апекс</vt:lpstr>
      <vt:lpstr>Отчет о работе  первичной профсоюзной организации МАУ ДО ЦДТТ №5 </vt:lpstr>
      <vt:lpstr>Слайд 2</vt:lpstr>
      <vt:lpstr>Слайд 3</vt:lpstr>
      <vt:lpstr>В ППО по состоянию на 01.01.2019г. состоит на учете</vt:lpstr>
      <vt:lpstr>Деятельность ППО Центра основывается на требованиях: </vt:lpstr>
      <vt:lpstr>В составе профкома работают   </vt:lpstr>
      <vt:lpstr>Основные направления деятельности профкома</vt:lpstr>
      <vt:lpstr>Коллективный договор  на 2017-2019 годы </vt:lpstr>
      <vt:lpstr>Работа по выполнению Коллективного договора направлена</vt:lpstr>
      <vt:lpstr>В 2017 году в Территориальном Соглашении между Исполнительным комитетом города Набережные Челны и городской профсоюзной организацией впервые появился пункт, который определяет распространение повышенного уровня мер социальной поддержки, только членам профсоюза </vt:lpstr>
      <vt:lpstr>Слайд 11</vt:lpstr>
      <vt:lpstr>2018 год –   Год  охраны труда</vt:lpstr>
      <vt:lpstr>Лекция: «Давление и сахар в крови в норме»</vt:lpstr>
      <vt:lpstr>Охрана здоровья - основная  задача профсоюзной деятельности </vt:lpstr>
      <vt:lpstr>Улучшение условий труда</vt:lpstr>
      <vt:lpstr>Льготы  и гарантии, установленные Коллективным договором:</vt:lpstr>
      <vt:lpstr>Изменения в КД</vt:lpstr>
      <vt:lpstr>При прохождении диспансеризации (с1.01.2019года)</vt:lpstr>
      <vt:lpstr>Слайд 19</vt:lpstr>
      <vt:lpstr>Льготное потребительское кредитование</vt:lpstr>
      <vt:lpstr>Получили подарки первоклассникам к 1 сентября</vt:lpstr>
      <vt:lpstr>Получили новогодние подарки</vt:lpstr>
      <vt:lpstr>Материальная помощь  и премии в связи с юбилеем</vt:lpstr>
      <vt:lpstr>По положению «О социальной поддержке членов профсоюза» </vt:lpstr>
      <vt:lpstr>Посещение Ветеранов</vt:lpstr>
      <vt:lpstr>Организация  культурно-массовых мероприятий – одна из важных задач</vt:lpstr>
      <vt:lpstr>Новогодний праздник  для детей и внуков сотрудников</vt:lpstr>
      <vt:lpstr>День учителя и день старшего поколения</vt:lpstr>
      <vt:lpstr>Слайд 29</vt:lpstr>
      <vt:lpstr>Новогодний корпоратив</vt:lpstr>
      <vt:lpstr>Новогодний корпоратив</vt:lpstr>
      <vt:lpstr>День защитника  Отечества</vt:lpstr>
      <vt:lpstr>Международный женский день  8 марта</vt:lpstr>
      <vt:lpstr>Кафе «Винтаж»</vt:lpstr>
      <vt:lpstr>Зелёный педсовет</vt:lpstr>
      <vt:lpstr>Юбилей Галины  Ильиничны Асадовой</vt:lpstr>
      <vt:lpstr>Юбилей  Юрия Александровича Салихина</vt:lpstr>
      <vt:lpstr>Слайд 38</vt:lpstr>
      <vt:lpstr>Слайд 39</vt:lpstr>
      <vt:lpstr>Слайд 40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AINUR</dc:creator>
  <cp:lastModifiedBy>AINUR</cp:lastModifiedBy>
  <cp:revision>70</cp:revision>
  <dcterms:created xsi:type="dcterms:W3CDTF">2019-03-02T20:20:58Z</dcterms:created>
  <dcterms:modified xsi:type="dcterms:W3CDTF">2019-03-28T15:47:59Z</dcterms:modified>
</cp:coreProperties>
</file>